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97" r:id="rId2"/>
    <p:sldId id="256" r:id="rId3"/>
    <p:sldId id="298" r:id="rId4"/>
    <p:sldId id="276" r:id="rId5"/>
    <p:sldId id="277" r:id="rId6"/>
    <p:sldId id="278" r:id="rId7"/>
    <p:sldId id="279" r:id="rId8"/>
    <p:sldId id="280" r:id="rId9"/>
    <p:sldId id="281" r:id="rId10"/>
    <p:sldId id="283" r:id="rId11"/>
    <p:sldId id="282" r:id="rId12"/>
    <p:sldId id="299" r:id="rId13"/>
    <p:sldId id="284" r:id="rId14"/>
    <p:sldId id="294" r:id="rId15"/>
    <p:sldId id="295" r:id="rId16"/>
    <p:sldId id="285" r:id="rId17"/>
    <p:sldId id="286" r:id="rId18"/>
    <p:sldId id="287" r:id="rId19"/>
    <p:sldId id="288" r:id="rId20"/>
    <p:sldId id="289" r:id="rId21"/>
    <p:sldId id="290" r:id="rId22"/>
    <p:sldId id="291" r:id="rId23"/>
    <p:sldId id="300" r:id="rId24"/>
    <p:sldId id="292" r:id="rId25"/>
    <p:sldId id="293"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4589137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9DD25-FF12-4EE2-BF0E-B6C56054CE68}" type="datetimeFigureOut">
              <a:rPr lang="en-GB" smtClean="0"/>
              <a:t>19/02/2019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226808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323344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477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59989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372685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690208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2238039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313685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72732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406829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49DD25-FF12-4EE2-BF0E-B6C56054CE68}" type="datetimeFigureOut">
              <a:rPr lang="en-GB" smtClean="0"/>
              <a:t>19/02/2019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121770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49DD25-FF12-4EE2-BF0E-B6C56054CE68}" type="datetimeFigureOut">
              <a:rPr lang="en-GB" smtClean="0"/>
              <a:t>19/02/2019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159631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190971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22608607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249DD25-FF12-4EE2-BF0E-B6C56054CE68}" type="datetimeFigureOut">
              <a:rPr lang="en-GB" smtClean="0"/>
              <a:t>19/02/2019</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550514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9DD25-FF12-4EE2-BF0E-B6C56054CE68}" type="datetimeFigureOut">
              <a:rPr lang="en-GB" smtClean="0"/>
              <a:t>19/02/2019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052EC3-96A6-44C0-BD16-2379954CA1C4}" type="slidenum">
              <a:rPr lang="en-GB" smtClean="0"/>
              <a:t>‹#›</a:t>
            </a:fld>
            <a:endParaRPr lang="en-GB"/>
          </a:p>
        </p:txBody>
      </p:sp>
    </p:spTree>
    <p:extLst>
      <p:ext uri="{BB962C8B-B14F-4D97-AF65-F5344CB8AC3E}">
        <p14:creationId xmlns:p14="http://schemas.microsoft.com/office/powerpoint/2010/main" val="225966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49DD25-FF12-4EE2-BF0E-B6C56054CE68}" type="datetimeFigureOut">
              <a:rPr lang="en-GB" smtClean="0"/>
              <a:t>19/02/2019</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052EC3-96A6-44C0-BD16-2379954CA1C4}" type="slidenum">
              <a:rPr lang="en-GB" smtClean="0"/>
              <a:t>‹#›</a:t>
            </a:fld>
            <a:endParaRPr lang="en-GB"/>
          </a:p>
        </p:txBody>
      </p:sp>
    </p:spTree>
    <p:extLst>
      <p:ext uri="{BB962C8B-B14F-4D97-AF65-F5344CB8AC3E}">
        <p14:creationId xmlns:p14="http://schemas.microsoft.com/office/powerpoint/2010/main" val="238049274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3" y="429846"/>
            <a:ext cx="6611815" cy="2383692"/>
          </a:xfrm>
          <a:noFill/>
        </p:spPr>
        <p:txBody>
          <a:bodyPr/>
          <a:lstStyle/>
          <a:p>
            <a:pPr algn="ctr"/>
            <a:r>
              <a:rPr lang="fr-FR" sz="2400" dirty="0"/>
              <a:t>Robotique éducative dans les pays en voie de </a:t>
            </a:r>
            <a:r>
              <a:rPr lang="fr-FR" sz="2400" dirty="0" smtClean="0"/>
              <a:t>développement</a:t>
            </a:r>
            <a:r>
              <a:rPr lang="fr-FR" sz="2800" b="1" dirty="0" smtClean="0"/>
              <a:t/>
            </a:r>
            <a:br>
              <a:rPr lang="fr-FR" sz="2800" b="1" dirty="0" smtClean="0"/>
            </a:br>
            <a:r>
              <a:rPr lang="fr-FR" sz="2800" b="1" dirty="0"/>
              <a:t> </a:t>
            </a:r>
            <a:r>
              <a:rPr lang="en-US" sz="2800" dirty="0"/>
              <a:t/>
            </a:r>
            <a:br>
              <a:rPr lang="en-US" sz="2800" dirty="0"/>
            </a:br>
            <a:r>
              <a:rPr lang="fr-FR" sz="2800" b="1" dirty="0"/>
              <a:t>Le rôle de l’intelligence artificielle dans le secteur </a:t>
            </a:r>
            <a:r>
              <a:rPr lang="en-US" sz="2800" dirty="0"/>
              <a:t/>
            </a:r>
            <a:br>
              <a:rPr lang="en-US" sz="2800" dirty="0"/>
            </a:br>
            <a:r>
              <a:rPr lang="fr-FR" sz="2800" b="1" dirty="0"/>
              <a:t>de l’éducation au </a:t>
            </a:r>
            <a:r>
              <a:rPr lang="fr-FR" sz="2800" b="1" dirty="0" smtClean="0"/>
              <a:t>Liban</a:t>
            </a:r>
            <a:br>
              <a:rPr lang="fr-FR" sz="2800" b="1" dirty="0" smtClean="0"/>
            </a:br>
            <a:r>
              <a:rPr lang="fr-FR" sz="2800" b="1" dirty="0"/>
              <a:t/>
            </a:r>
            <a:br>
              <a:rPr lang="fr-FR" sz="2800" b="1" dirty="0"/>
            </a:br>
            <a:r>
              <a:rPr lang="fr-FR" sz="2800" b="1" dirty="0" smtClean="0"/>
              <a:t/>
            </a:r>
            <a:br>
              <a:rPr lang="fr-FR" sz="2800" b="1" dirty="0" smtClean="0"/>
            </a:br>
            <a:r>
              <a:rPr lang="en-US" sz="2800" dirty="0"/>
              <a:t>Pr. May ABDALLAH</a:t>
            </a:r>
            <a:br>
              <a:rPr lang="en-US" sz="2800" dirty="0"/>
            </a:br>
            <a:r>
              <a:rPr lang="en-US" sz="2800" dirty="0"/>
              <a:t>Pr. </a:t>
            </a:r>
            <a:r>
              <a:rPr lang="en-US" sz="2800" dirty="0" err="1"/>
              <a:t>Hayssam</a:t>
            </a:r>
            <a:r>
              <a:rPr lang="en-US" sz="2800" dirty="0"/>
              <a:t> </a:t>
            </a:r>
            <a:r>
              <a:rPr lang="en-US" sz="2800" dirty="0" smtClean="0"/>
              <a:t>KOTOB</a:t>
            </a:r>
            <a:br>
              <a:rPr lang="en-US" sz="2800" dirty="0" smtClean="0"/>
            </a:br>
            <a:r>
              <a:rPr lang="en-US" sz="2800" dirty="0"/>
              <a:t/>
            </a:r>
            <a:br>
              <a:rPr lang="en-US" sz="2800" dirty="0"/>
            </a:br>
            <a:r>
              <a:rPr lang="fr-FR" sz="2800" dirty="0"/>
              <a:t>Université Libanaise</a:t>
            </a:r>
            <a:r>
              <a:rPr lang="en-US" sz="2800" dirty="0"/>
              <a:t/>
            </a:r>
            <a:br>
              <a:rPr lang="en-US" sz="2800" dirty="0"/>
            </a:br>
            <a:r>
              <a:rPr lang="fr-FR" sz="2800" dirty="0"/>
              <a:t>(AARCS-ORBICOM)</a:t>
            </a:r>
            <a:r>
              <a:rPr lang="en-US" sz="2800" dirty="0"/>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338" y="2735385"/>
            <a:ext cx="4181231" cy="3094892"/>
          </a:xfrm>
          <a:prstGeom prst="rect">
            <a:avLst/>
          </a:prstGeom>
        </p:spPr>
      </p:pic>
    </p:spTree>
    <p:extLst>
      <p:ext uri="{BB962C8B-B14F-4D97-AF65-F5344CB8AC3E}">
        <p14:creationId xmlns:p14="http://schemas.microsoft.com/office/powerpoint/2010/main" val="127750239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164492"/>
            <a:ext cx="7362093" cy="4868985"/>
          </a:xfrm>
        </p:spPr>
        <p:txBody>
          <a:bodyPr>
            <a:normAutofit lnSpcReduction="10000"/>
          </a:bodyPr>
          <a:lstStyle/>
          <a:p>
            <a:r>
              <a:rPr lang="fr-FR" sz="2400" dirty="0">
                <a:latin typeface="Times New Roman" panose="02020603050405020304" pitchFamily="18" charset="0"/>
                <a:cs typeface="Times New Roman" panose="02020603050405020304" pitchFamily="18" charset="0"/>
              </a:rPr>
              <a:t>Dans cette nouvelle ère technologique où l’Intelligence Artificielle est reine, la question de son utilisation dans l’enseignement supérieur est primordiale : </a:t>
            </a:r>
            <a:r>
              <a:rPr lang="fr-FR" sz="2400" dirty="0" smtClean="0">
                <a:latin typeface="Times New Roman" panose="02020603050405020304" pitchFamily="18" charset="0"/>
                <a:cs typeface="Times New Roman" panose="02020603050405020304" pitchFamily="18" charset="0"/>
              </a:rPr>
              <a:t>l’IA </a:t>
            </a:r>
            <a:r>
              <a:rPr lang="fr-FR" sz="2400" dirty="0">
                <a:latin typeface="Times New Roman" panose="02020603050405020304" pitchFamily="18" charset="0"/>
                <a:cs typeface="Times New Roman" panose="02020603050405020304" pitchFamily="18" charset="0"/>
              </a:rPr>
              <a:t>peut nous permettre de mieux comprendre et de mieux apprendre, mais aussi d’anticiper et de préparer une stratégie pour le monde à venir</a:t>
            </a:r>
            <a:r>
              <a:rPr lang="fr-FR" sz="2400" dirty="0" smtClean="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Simple évolution, donc, et non révolution : </a:t>
            </a:r>
            <a:r>
              <a:rPr lang="fr-FR" sz="2400" dirty="0" smtClean="0">
                <a:latin typeface="Times New Roman" panose="02020603050405020304" pitchFamily="18" charset="0"/>
                <a:cs typeface="Times New Roman" panose="02020603050405020304" pitchFamily="18" charset="0"/>
              </a:rPr>
              <a:t>l’IA </a:t>
            </a:r>
            <a:r>
              <a:rPr lang="fr-FR" sz="2400" dirty="0">
                <a:latin typeface="Times New Roman" panose="02020603050405020304" pitchFamily="18" charset="0"/>
                <a:cs typeface="Times New Roman" panose="02020603050405020304" pitchFamily="18" charset="0"/>
              </a:rPr>
              <a:t>s’inscrit à ce compte dans la droite succession de ce qu’ont été la recherche opérationnelle dans les années 1960, la supervision (en anglais : </a:t>
            </a:r>
            <a:r>
              <a:rPr lang="fr-FR" sz="2400" dirty="0" err="1">
                <a:latin typeface="Times New Roman" panose="02020603050405020304" pitchFamily="18" charset="0"/>
                <a:cs typeface="Times New Roman" panose="02020603050405020304" pitchFamily="18" charset="0"/>
              </a:rPr>
              <a:t>process</a:t>
            </a:r>
            <a:r>
              <a:rPr lang="fr-FR" sz="2400" dirty="0">
                <a:latin typeface="Times New Roman" panose="02020603050405020304" pitchFamily="18" charset="0"/>
                <a:cs typeface="Times New Roman" panose="02020603050405020304" pitchFamily="18" charset="0"/>
              </a:rPr>
              <a:t> control) dans les années 1970, l’aide à la décision dans les années 1980 et le data </a:t>
            </a:r>
            <a:r>
              <a:rPr lang="fr-FR" sz="2400" dirty="0" err="1">
                <a:latin typeface="Times New Roman" panose="02020603050405020304" pitchFamily="18" charset="0"/>
                <a:cs typeface="Times New Roman" panose="02020603050405020304" pitchFamily="18" charset="0"/>
              </a:rPr>
              <a:t>mining</a:t>
            </a:r>
            <a:r>
              <a:rPr lang="fr-FR" sz="2400" dirty="0">
                <a:latin typeface="Times New Roman" panose="02020603050405020304" pitchFamily="18" charset="0"/>
                <a:cs typeface="Times New Roman" panose="02020603050405020304" pitchFamily="18" charset="0"/>
              </a:rPr>
              <a:t> dans les années 1990. </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1026" name="Picture 2" descr="RÃ©sultat de recherche d'images pour &quot;data min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045" y="1297354"/>
            <a:ext cx="3673231" cy="23758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045" y="3790462"/>
            <a:ext cx="3673232" cy="2086707"/>
          </a:xfrm>
          <a:prstGeom prst="rect">
            <a:avLst/>
          </a:prstGeom>
        </p:spPr>
      </p:pic>
    </p:spTree>
    <p:extLst>
      <p:ext uri="{BB962C8B-B14F-4D97-AF65-F5344CB8AC3E}">
        <p14:creationId xmlns:p14="http://schemas.microsoft.com/office/powerpoint/2010/main" val="223532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077" y="1346480"/>
            <a:ext cx="6924432" cy="4804228"/>
          </a:xfrm>
        </p:spPr>
        <p:txBody>
          <a:bodyPr>
            <a:normAutofit/>
          </a:bodyPr>
          <a:lstStyle/>
          <a:p>
            <a:r>
              <a:rPr lang="fr-FR" sz="2600" dirty="0" smtClean="0">
                <a:latin typeface="Times New Roman" panose="02020603050405020304" pitchFamily="18" charset="0"/>
                <a:cs typeface="Times New Roman" panose="02020603050405020304" pitchFamily="18" charset="0"/>
              </a:rPr>
              <a:t>Il </a:t>
            </a:r>
            <a:r>
              <a:rPr lang="fr-FR" sz="2600" dirty="0">
                <a:latin typeface="Times New Roman" panose="02020603050405020304" pitchFamily="18" charset="0"/>
                <a:cs typeface="Times New Roman" panose="02020603050405020304" pitchFamily="18" charset="0"/>
              </a:rPr>
              <a:t>s'agit surtout d'intelligence humaine reconstituée, et de programmation ad hoc d'un apprentissage, sans qu'une théorie unificatrice n'existe pour le moment (2011). </a:t>
            </a:r>
            <a:endParaRPr lang="fr-FR" sz="2600" dirty="0" smtClean="0">
              <a:latin typeface="Times New Roman" panose="02020603050405020304" pitchFamily="18" charset="0"/>
              <a:cs typeface="Times New Roman" panose="02020603050405020304" pitchFamily="18" charset="0"/>
            </a:endParaRPr>
          </a:p>
          <a:p>
            <a:r>
              <a:rPr lang="fr-FR" sz="2600" dirty="0" smtClean="0">
                <a:latin typeface="Times New Roman" panose="02020603050405020304" pitchFamily="18" charset="0"/>
                <a:cs typeface="Times New Roman" panose="02020603050405020304" pitchFamily="18" charset="0"/>
              </a:rPr>
              <a:t>Le </a:t>
            </a:r>
            <a:r>
              <a:rPr lang="fr-FR" sz="2600" dirty="0">
                <a:latin typeface="Times New Roman" panose="02020603050405020304" pitchFamily="18" charset="0"/>
                <a:cs typeface="Times New Roman" panose="02020603050405020304" pitchFamily="18" charset="0"/>
              </a:rPr>
              <a:t>Théorème de Cox-</a:t>
            </a:r>
            <a:r>
              <a:rPr lang="fr-FR" sz="2600" dirty="0" err="1">
                <a:latin typeface="Times New Roman" panose="02020603050405020304" pitchFamily="18" charset="0"/>
                <a:cs typeface="Times New Roman" panose="02020603050405020304" pitchFamily="18" charset="0"/>
              </a:rPr>
              <a:t>Jaynes</a:t>
            </a:r>
            <a:r>
              <a:rPr lang="fr-FR" sz="2600" dirty="0">
                <a:latin typeface="Times New Roman" panose="02020603050405020304" pitchFamily="18" charset="0"/>
                <a:cs typeface="Times New Roman" panose="02020603050405020304" pitchFamily="18" charset="0"/>
              </a:rPr>
              <a:t> indique toutefois, ce qui est un résultat fort, que sous certaines contraintes raisonnables, tout procédé d'apprentissage devra être soit conforme à l'inférence bayésienne, soit incohérent à terme, donc </a:t>
            </a:r>
            <a:r>
              <a:rPr lang="fr-FR" sz="2600" dirty="0" smtClean="0">
                <a:latin typeface="Times New Roman" panose="02020603050405020304" pitchFamily="18" charset="0"/>
                <a:cs typeface="Times New Roman" panose="02020603050405020304" pitchFamily="18" charset="0"/>
              </a:rPr>
              <a:t>inefficace.</a:t>
            </a: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1026"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378" y="1524000"/>
            <a:ext cx="4405301" cy="376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930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0123" y="1367692"/>
            <a:ext cx="5470769" cy="4880708"/>
          </a:xfrm>
        </p:spPr>
        <p:txBody>
          <a:bodyPr/>
          <a:lstStyle/>
          <a:p>
            <a:pPr marL="0" indent="0">
              <a:buNone/>
            </a:pPr>
            <a:r>
              <a:rPr lang="fr-FR" sz="2400" dirty="0"/>
              <a:t>A l’heure actuelle, l’intelligence </a:t>
            </a:r>
            <a:endParaRPr lang="fr-FR" sz="2400" dirty="0" smtClean="0"/>
          </a:p>
          <a:p>
            <a:pPr marL="0" indent="0">
              <a:buNone/>
            </a:pPr>
            <a:r>
              <a:rPr lang="fr-FR" sz="2400" dirty="0" smtClean="0"/>
              <a:t>artificielle </a:t>
            </a:r>
            <a:r>
              <a:rPr lang="fr-FR" sz="2400" dirty="0"/>
              <a:t>occupe une place </a:t>
            </a:r>
            <a:endParaRPr lang="fr-FR" sz="2400" dirty="0" smtClean="0"/>
          </a:p>
          <a:p>
            <a:pPr marL="0" indent="0">
              <a:buNone/>
            </a:pPr>
            <a:r>
              <a:rPr lang="fr-FR" sz="2400" dirty="0" smtClean="0"/>
              <a:t>importante </a:t>
            </a:r>
            <a:r>
              <a:rPr lang="fr-FR" sz="2400" dirty="0"/>
              <a:t>dans la recherche </a:t>
            </a:r>
          </a:p>
          <a:p>
            <a:pPr marL="0" indent="0">
              <a:buNone/>
            </a:pPr>
            <a:r>
              <a:rPr lang="fr-FR" sz="2400" dirty="0" smtClean="0"/>
              <a:t>sur </a:t>
            </a:r>
            <a:r>
              <a:rPr lang="fr-FR" sz="2400" dirty="0"/>
              <a:t>les systèmes complexes, </a:t>
            </a:r>
            <a:endParaRPr lang="fr-FR" sz="2400" dirty="0" smtClean="0"/>
          </a:p>
          <a:p>
            <a:pPr marL="0" indent="0">
              <a:buNone/>
            </a:pPr>
            <a:r>
              <a:rPr lang="fr-FR" sz="2400" dirty="0" smtClean="0"/>
              <a:t>la reconnaissance </a:t>
            </a:r>
            <a:r>
              <a:rPr lang="fr-FR" sz="2400" dirty="0"/>
              <a:t>de la parole, </a:t>
            </a:r>
            <a:endParaRPr lang="fr-FR" sz="2400" dirty="0" smtClean="0"/>
          </a:p>
          <a:p>
            <a:pPr marL="0" indent="0">
              <a:buNone/>
            </a:pPr>
            <a:r>
              <a:rPr lang="fr-FR" sz="2400" dirty="0" smtClean="0"/>
              <a:t>de </a:t>
            </a:r>
            <a:r>
              <a:rPr lang="fr-FR" sz="2400" dirty="0"/>
              <a:t>l’écriture et des visages, </a:t>
            </a:r>
            <a:endParaRPr lang="fr-FR" sz="2400" dirty="0" smtClean="0"/>
          </a:p>
          <a:p>
            <a:pPr marL="0" indent="0">
              <a:buNone/>
            </a:pPr>
            <a:r>
              <a:rPr lang="fr-FR" sz="2400" dirty="0" smtClean="0"/>
              <a:t>les </a:t>
            </a:r>
            <a:r>
              <a:rPr lang="fr-FR" sz="2400" dirty="0"/>
              <a:t>réseaux neuronaux ou encore </a:t>
            </a:r>
            <a:endParaRPr lang="fr-FR" sz="2400" dirty="0" smtClean="0"/>
          </a:p>
          <a:p>
            <a:pPr marL="0" indent="0">
              <a:buNone/>
            </a:pPr>
            <a:r>
              <a:rPr lang="fr-FR" sz="2400" dirty="0" smtClean="0"/>
              <a:t>la </a:t>
            </a:r>
            <a:r>
              <a:rPr lang="fr-FR" sz="2400" dirty="0"/>
              <a:t>robotique.</a:t>
            </a:r>
            <a:endParaRPr lang="en-US" sz="2400"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914" y="1485292"/>
            <a:ext cx="3570272" cy="3836985"/>
          </a:xfrm>
          <a:prstGeom prst="rect">
            <a:avLst/>
          </a:prstGeom>
        </p:spPr>
      </p:pic>
    </p:spTree>
    <p:extLst>
      <p:ext uri="{BB962C8B-B14F-4D97-AF65-F5344CB8AC3E}">
        <p14:creationId xmlns:p14="http://schemas.microsoft.com/office/powerpoint/2010/main" val="74825309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4" y="1135465"/>
            <a:ext cx="6978315" cy="4904388"/>
          </a:xfrm>
        </p:spPr>
        <p:txBody>
          <a:bodyPr>
            <a:normAutofit lnSpcReduction="10000"/>
          </a:bodyPr>
          <a:lstStyle/>
          <a:p>
            <a:pPr marL="0" indent="0" fontAlgn="base">
              <a:buNone/>
            </a:pPr>
            <a:r>
              <a:rPr lang="fr-FR" dirty="0" smtClean="0"/>
              <a:t> </a:t>
            </a:r>
            <a:r>
              <a:rPr lang="fr-FR" sz="2800" b="1" dirty="0"/>
              <a:t>Place de l’IA dans l’enseignement au Liban </a:t>
            </a:r>
            <a:r>
              <a:rPr lang="fr-FR" sz="2800" b="1" dirty="0" smtClean="0"/>
              <a:t>:</a:t>
            </a:r>
          </a:p>
          <a:p>
            <a:pPr marL="0" indent="0" fontAlgn="base">
              <a:buNone/>
            </a:pPr>
            <a:endParaRPr lang="en-US" sz="2800" dirty="0"/>
          </a:p>
          <a:p>
            <a:r>
              <a:rPr lang="fr-FR" dirty="0"/>
              <a:t>   </a:t>
            </a:r>
            <a:r>
              <a:rPr lang="fr-FR" sz="2400" dirty="0"/>
              <a:t>Selon la direction de l’enseignement supérieur au ministère de l’éducation au Liban, l’intelligence artificielle ne se présente que sous forme de modules portant cet </a:t>
            </a:r>
            <a:r>
              <a:rPr lang="fr-FR" sz="2400" dirty="0" smtClean="0"/>
              <a:t>intitulé.</a:t>
            </a:r>
          </a:p>
          <a:p>
            <a:r>
              <a:rPr lang="fr-FR" sz="2400" dirty="0" smtClean="0"/>
              <a:t>Seule </a:t>
            </a:r>
            <a:r>
              <a:rPr lang="fr-FR" sz="2400" dirty="0"/>
              <a:t>l’Université Saint-Joseph a déposé une demande l’autorisant à  créer un département d’Intelligence Artificielle au sein de la faculté de génie. </a:t>
            </a:r>
            <a:endParaRPr lang="en-US" sz="2400" dirty="0"/>
          </a:p>
          <a:p>
            <a:endParaRPr lang="en-US" dirty="0"/>
          </a:p>
        </p:txBody>
      </p:sp>
      <p:pic>
        <p:nvPicPr>
          <p:cNvPr id="2052" name="Picture 4" descr="RÃ©sultat de recherche d'images pour &quot;usj facultÃ© de gÃ©nie departement d'intelligence artificiel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358" y="2625969"/>
            <a:ext cx="4034589" cy="304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2589"/>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940" y="1492738"/>
            <a:ext cx="5431691" cy="5244123"/>
          </a:xfrm>
        </p:spPr>
        <p:txBody>
          <a:bodyPr/>
          <a:lstStyle/>
          <a:p>
            <a:r>
              <a:rPr lang="fr-FR" dirty="0"/>
              <a:t> </a:t>
            </a:r>
            <a:r>
              <a:rPr lang="fr-FR" sz="2400" dirty="0"/>
              <a:t>L’Université Arabe de Beyrouth compte la section robotique qui serait proche de notre vision. </a:t>
            </a:r>
            <a:endParaRPr lang="fr-FR" sz="2400" dirty="0" smtClean="0"/>
          </a:p>
          <a:p>
            <a:pPr marL="0" indent="0">
              <a:buNone/>
            </a:pPr>
            <a:endParaRPr lang="fr-FR" sz="2400" dirty="0" smtClean="0"/>
          </a:p>
          <a:p>
            <a:r>
              <a:rPr lang="fr-FR" sz="2400" dirty="0" smtClean="0"/>
              <a:t>L’Université </a:t>
            </a:r>
            <a:r>
              <a:rPr lang="fr-FR" sz="2400" dirty="0"/>
              <a:t>Américaine de Beyrouth développe des formations pointues utilisant l’IA dans l’enseignement des langues et dans l’évaluation de ces  enseignements.</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262" y="1492738"/>
            <a:ext cx="3909804" cy="2182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262" y="3876432"/>
            <a:ext cx="3847281" cy="2039814"/>
          </a:xfrm>
          <a:prstGeom prst="rect">
            <a:avLst/>
          </a:prstGeom>
        </p:spPr>
      </p:pic>
    </p:spTree>
    <p:extLst>
      <p:ext uri="{BB962C8B-B14F-4D97-AF65-F5344CB8AC3E}">
        <p14:creationId xmlns:p14="http://schemas.microsoft.com/office/powerpoint/2010/main" val="2213233725"/>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309" y="1492738"/>
            <a:ext cx="6752492" cy="4755662"/>
          </a:xfrm>
        </p:spPr>
        <p:txBody>
          <a:bodyPr>
            <a:normAutofit/>
          </a:bodyPr>
          <a:lstStyle/>
          <a:p>
            <a:r>
              <a:rPr lang="fr-FR" dirty="0"/>
              <a:t> </a:t>
            </a:r>
            <a:r>
              <a:rPr lang="fr-FR" sz="2400" dirty="0"/>
              <a:t>A l’Université Libanaise, seule université publique dans le pays, l’IA est enseignée dans plusieurs facultés telles que la faculté de génie, la faculté de technologie, la faculté des sciences. </a:t>
            </a:r>
            <a:endParaRPr lang="fr-FR" sz="2400" dirty="0" smtClean="0"/>
          </a:p>
          <a:p>
            <a:r>
              <a:rPr lang="fr-FR" sz="2400" dirty="0" smtClean="0"/>
              <a:t>Ces </a:t>
            </a:r>
            <a:r>
              <a:rPr lang="fr-FR" sz="2400" dirty="0"/>
              <a:t>même facultés ont, chacune de son côté, organisé plus d’une manifestation scientifique portant sur l’intelligence artificielle. </a:t>
            </a:r>
            <a:endParaRPr lang="fr-FR" sz="2400" dirty="0" smtClean="0"/>
          </a:p>
          <a:p>
            <a:r>
              <a:rPr lang="fr-FR" sz="2400" dirty="0" smtClean="0"/>
              <a:t>Le </a:t>
            </a:r>
            <a:r>
              <a:rPr lang="fr-FR" sz="2400" dirty="0"/>
              <a:t>CNAM - ISSAE Liban propose une formation initiant les étudiants à l’IA. </a:t>
            </a:r>
            <a:endParaRPr lang="fr-FR"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555" y="1492738"/>
            <a:ext cx="3560089" cy="2116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555" y="3712029"/>
            <a:ext cx="3560088" cy="2118248"/>
          </a:xfrm>
          <a:prstGeom prst="rect">
            <a:avLst/>
          </a:prstGeom>
        </p:spPr>
      </p:pic>
    </p:spTree>
    <p:extLst>
      <p:ext uri="{BB962C8B-B14F-4D97-AF65-F5344CB8AC3E}">
        <p14:creationId xmlns:p14="http://schemas.microsoft.com/office/powerpoint/2010/main" val="28538293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4" y="1164492"/>
            <a:ext cx="6974671" cy="4579816"/>
          </a:xfrm>
        </p:spPr>
        <p:txBody>
          <a:bodyPr>
            <a:normAutofit fontScale="92500"/>
          </a:bodyPr>
          <a:lstStyle/>
          <a:p>
            <a:r>
              <a:rPr lang="fr-FR" sz="2400" dirty="0"/>
              <a:t> Le docteur  Joseph Aoun affirme dans une interview accordée au journal l’Orient-le-Jour que : « La seule certitude, à l’avenir, c’est le changement. Tout le monde devra se rééduquer et se recycler </a:t>
            </a:r>
            <a:r>
              <a:rPr lang="fr-FR" sz="2400" dirty="0" smtClean="0"/>
              <a:t>». </a:t>
            </a:r>
          </a:p>
          <a:p>
            <a:r>
              <a:rPr lang="fr-FR" sz="2400" dirty="0" smtClean="0"/>
              <a:t>Selon lui, </a:t>
            </a:r>
            <a:r>
              <a:rPr lang="fr-FR" sz="2400" dirty="0"/>
              <a:t>l’éducation universitaire  doit enseigner la polyvalence, la capacité d’adaptation aux changements et la maitrise d’une nouvelle discipline intégrée qu’il appelle « </a:t>
            </a:r>
            <a:r>
              <a:rPr lang="fr-FR" sz="2400" dirty="0" err="1"/>
              <a:t>humanics</a:t>
            </a:r>
            <a:r>
              <a:rPr lang="fr-FR" sz="2400" dirty="0"/>
              <a:t> », un nouveau néologisme, qui prépare les étudiants à être compétitifs sur un marché du travail où les machines intelligentes côtoient les professionnels de l’humain.</a:t>
            </a:r>
            <a:endParaRPr lang="en-US" sz="24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969" y="1281724"/>
            <a:ext cx="3657600" cy="4407876"/>
          </a:xfrm>
          <a:prstGeom prst="rect">
            <a:avLst/>
          </a:prstGeom>
        </p:spPr>
      </p:pic>
    </p:spTree>
    <p:extLst>
      <p:ext uri="{BB962C8B-B14F-4D97-AF65-F5344CB8AC3E}">
        <p14:creationId xmlns:p14="http://schemas.microsoft.com/office/powerpoint/2010/main" val="1772255032"/>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467" y="944546"/>
            <a:ext cx="7998488" cy="5303854"/>
          </a:xfrm>
        </p:spPr>
        <p:txBody>
          <a:bodyPr/>
          <a:lstStyle/>
          <a:p>
            <a:pPr marL="0" indent="0" fontAlgn="base">
              <a:buNone/>
            </a:pPr>
            <a:r>
              <a:rPr lang="fr-FR" sz="2800" b="1" dirty="0" smtClean="0"/>
              <a:t>Politique </a:t>
            </a:r>
            <a:r>
              <a:rPr lang="fr-FR" sz="2800" b="1" dirty="0"/>
              <a:t>de l’Etat libanais et développement de l’IA dans le secteur  de l’éducation </a:t>
            </a:r>
            <a:r>
              <a:rPr lang="fr-FR" sz="2800" b="1" dirty="0" smtClean="0"/>
              <a:t>:</a:t>
            </a:r>
          </a:p>
          <a:p>
            <a:pPr marL="0" indent="0" fontAlgn="base">
              <a:buNone/>
            </a:pPr>
            <a:endParaRPr lang="en-US" sz="2800" dirty="0"/>
          </a:p>
          <a:p>
            <a:r>
              <a:rPr lang="fr-FR" b="1" dirty="0"/>
              <a:t>    </a:t>
            </a:r>
            <a:r>
              <a:rPr lang="fr-FR" sz="2400" dirty="0"/>
              <a:t>L’intelligence artificielle fait son entrée au Liban de plus en plus rapidement. Beaucoup de disciplines dans le pays évoquent ici et là l’apport de l’IA. </a:t>
            </a:r>
            <a:endParaRPr lang="en-US" sz="2400" dirty="0"/>
          </a:p>
          <a:p>
            <a:r>
              <a:rPr lang="fr-FR" sz="2400" dirty="0"/>
              <a:t>   Le gouvernement a récemment intégré (février 2019) un nouveau ministère appelé Ministère d’État pour les technologies de  l'information.</a:t>
            </a:r>
            <a:endParaRPr lang="en-US"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354" y="2500923"/>
            <a:ext cx="3126154" cy="2657231"/>
          </a:xfrm>
          <a:prstGeom prst="rect">
            <a:avLst/>
          </a:prstGeom>
        </p:spPr>
      </p:pic>
    </p:spTree>
    <p:extLst>
      <p:ext uri="{BB962C8B-B14F-4D97-AF65-F5344CB8AC3E}">
        <p14:creationId xmlns:p14="http://schemas.microsoft.com/office/powerpoint/2010/main" val="26351589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1336430"/>
            <a:ext cx="7784124" cy="4642339"/>
          </a:xfrm>
        </p:spPr>
        <p:txBody>
          <a:bodyPr/>
          <a:lstStyle/>
          <a:p>
            <a:r>
              <a:rPr lang="fr-FR" dirty="0"/>
              <a:t> </a:t>
            </a:r>
            <a:r>
              <a:rPr lang="fr-FR" sz="2400" dirty="0"/>
              <a:t>Par ailleurs, nous pouvons relever quelques expériences réussies : par exemple, pour les visioconférences, un libanais, Samir el-</a:t>
            </a:r>
            <a:r>
              <a:rPr lang="fr-FR" sz="2400" dirty="0" err="1"/>
              <a:t>Zein</a:t>
            </a:r>
            <a:r>
              <a:rPr lang="fr-FR" sz="2400" dirty="0"/>
              <a:t> préfère utiliser sa propre application plutôt que </a:t>
            </a:r>
            <a:r>
              <a:rPr lang="fr-FR" sz="2400" dirty="0" err="1"/>
              <a:t>WhatsApp</a:t>
            </a:r>
            <a:r>
              <a:rPr lang="fr-FR" sz="2400" dirty="0"/>
              <a:t>. Le téléchargement dure quelques minutes, il décroche et fait visiter ses bureaux, en plein cœur de Tripoli. Les employés, habitués, saluent via la caméra. </a:t>
            </a:r>
            <a:endParaRPr lang="en-US" sz="2400" dirty="0"/>
          </a:p>
          <a:p>
            <a:r>
              <a:rPr lang="fr-FR" sz="2400" dirty="0"/>
              <a:t>   El-</a:t>
            </a:r>
            <a:r>
              <a:rPr lang="fr-FR" sz="2400" dirty="0" err="1"/>
              <a:t>Zein</a:t>
            </a:r>
            <a:r>
              <a:rPr lang="fr-FR" sz="2400" dirty="0"/>
              <a:t> est aujourd’hui à la tête de Neotic.ai, une </a:t>
            </a:r>
            <a:r>
              <a:rPr lang="fr-FR" sz="2400" dirty="0" err="1"/>
              <a:t>fintech</a:t>
            </a:r>
            <a:r>
              <a:rPr lang="fr-FR" sz="2400" dirty="0"/>
              <a:t> 100 % libanaise qui promet de changer notre rapport aux marchés financiers grâce à l’intelligence artificielle. </a:t>
            </a:r>
            <a:endParaRPr lang="en-US" sz="2400" dirty="0"/>
          </a:p>
        </p:txBody>
      </p:sp>
      <p:pic>
        <p:nvPicPr>
          <p:cNvPr id="7170" name="Picture 2" descr="RÃ©sultat de recherche d'images pour &quot;samir el ze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938" y="1445846"/>
            <a:ext cx="3634154" cy="436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122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08" y="1195754"/>
            <a:ext cx="6103815" cy="5052646"/>
          </a:xfrm>
        </p:spPr>
        <p:txBody>
          <a:bodyPr>
            <a:normAutofit fontScale="92500" lnSpcReduction="10000"/>
          </a:bodyPr>
          <a:lstStyle/>
          <a:p>
            <a:r>
              <a:rPr lang="fr-FR" dirty="0"/>
              <a:t> </a:t>
            </a:r>
            <a:r>
              <a:rPr lang="fr-FR" sz="2400" dirty="0"/>
              <a:t>Aussi, selon des données fournies par les formateurs en éducation à l’Université Américaine de Beyrouth, 55 écoles au Liban dont 11 dans la capitale Beyrouth initient leurs élèves à l’exploitation de la technologie pour le développement de l’intelligence artificielle. </a:t>
            </a:r>
            <a:endParaRPr lang="fr-FR" sz="2400" dirty="0" smtClean="0"/>
          </a:p>
          <a:p>
            <a:r>
              <a:rPr lang="fr-FR" sz="2400" dirty="0" smtClean="0"/>
              <a:t>Des </a:t>
            </a:r>
            <a:r>
              <a:rPr lang="fr-FR" sz="2400" dirty="0"/>
              <a:t>compétitions sont sponsorisées et organisées par certaines universités, comme l’Université Américaine et l’Université Arabe de Beyrouth en vue  de former les élèves entre l’âge de 8 et 18 ans à concevoir et exécuter des outils technologiques et des robots à usages divers.</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626" y="1289539"/>
            <a:ext cx="4889743" cy="238369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626" y="3798278"/>
            <a:ext cx="4889744" cy="2112828"/>
          </a:xfrm>
          <a:prstGeom prst="rect">
            <a:avLst/>
          </a:prstGeom>
        </p:spPr>
      </p:pic>
    </p:spTree>
    <p:extLst>
      <p:ext uri="{BB962C8B-B14F-4D97-AF65-F5344CB8AC3E}">
        <p14:creationId xmlns:p14="http://schemas.microsoft.com/office/powerpoint/2010/main" val="2887251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03572"/>
            <a:ext cx="8825658" cy="1539628"/>
          </a:xfrm>
        </p:spPr>
        <p:txBody>
          <a:bodyPr/>
          <a:lstStyle/>
          <a:p>
            <a:r>
              <a:rPr lang="fr-FR" sz="2800" b="1" dirty="0" smtClean="0"/>
              <a:t>Introduction</a:t>
            </a:r>
            <a:r>
              <a:rPr lang="en-US" dirty="0" smtClean="0"/>
              <a:t/>
            </a:r>
            <a:br>
              <a:rPr lang="en-US" dirty="0" smtClean="0"/>
            </a:br>
            <a:endParaRPr lang="en-GB" dirty="0"/>
          </a:p>
        </p:txBody>
      </p:sp>
      <p:sp>
        <p:nvSpPr>
          <p:cNvPr id="4" name="Rectangle 3"/>
          <p:cNvSpPr/>
          <p:nvPr/>
        </p:nvSpPr>
        <p:spPr>
          <a:xfrm>
            <a:off x="974691" y="2075550"/>
            <a:ext cx="5949740" cy="4370427"/>
          </a:xfrm>
          <a:prstGeom prst="rect">
            <a:avLst/>
          </a:prstGeom>
        </p:spPr>
        <p:txBody>
          <a:bodyPr wrap="square">
            <a:spAutoFit/>
          </a:bodyPr>
          <a:lstStyle/>
          <a:p>
            <a:pPr fontAlgn="base"/>
            <a:r>
              <a:rPr lang="fr-FR" sz="2400" dirty="0"/>
              <a:t>Dans les pays en voie de développement, l'intelligence artificielle commence à gagner certains secteurs. </a:t>
            </a:r>
            <a:endParaRPr lang="fr-FR" sz="2400" dirty="0" smtClean="0"/>
          </a:p>
          <a:p>
            <a:pPr fontAlgn="base"/>
            <a:endParaRPr lang="fr-FR" sz="2400" dirty="0" smtClean="0"/>
          </a:p>
          <a:p>
            <a:pPr fontAlgn="base"/>
            <a:r>
              <a:rPr lang="fr-FR" sz="2400" dirty="0" smtClean="0"/>
              <a:t>Dans </a:t>
            </a:r>
            <a:r>
              <a:rPr lang="fr-FR" sz="2400" dirty="0"/>
              <a:t>cet esprit nous proposons de présenter la situation de l’enseignement au Liban, et les expériences de l’intelligence artificielle que nous avons pu relever. </a:t>
            </a:r>
            <a:endParaRPr lang="en-US" sz="2400" dirty="0"/>
          </a:p>
          <a:p>
            <a:pPr fontAlgn="base"/>
            <a:r>
              <a:rPr lang="fr-FR" sz="2000" dirty="0"/>
              <a:t> </a:t>
            </a:r>
            <a:endParaRPr lang="en-US" sz="2000" dirty="0"/>
          </a:p>
          <a:p>
            <a:pPr fontAlgn="base"/>
            <a:r>
              <a:rPr lang="fr-FR" dirty="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404" y="3727937"/>
            <a:ext cx="3648417" cy="21023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404" y="1383323"/>
            <a:ext cx="3648417" cy="2174550"/>
          </a:xfrm>
          <a:prstGeom prst="rect">
            <a:avLst/>
          </a:prstGeom>
        </p:spPr>
      </p:pic>
    </p:spTree>
    <p:extLst>
      <p:ext uri="{BB962C8B-B14F-4D97-AF65-F5344CB8AC3E}">
        <p14:creationId xmlns:p14="http://schemas.microsoft.com/office/powerpoint/2010/main" val="262396814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612" y="1414585"/>
            <a:ext cx="7429080" cy="4833814"/>
          </a:xfrm>
        </p:spPr>
        <p:txBody>
          <a:bodyPr>
            <a:normAutofit fontScale="92500"/>
          </a:bodyPr>
          <a:lstStyle/>
          <a:p>
            <a:r>
              <a:rPr lang="fr-FR" sz="2400" dirty="0"/>
              <a:t>D’ailleurs, un colloque tenu à l’Université Libanaise au mois de mars 2019 a mentionné dans ses recommandations la nécessité d’investir dans l’IA non seulement pour son apport dans l’enseignement en général, mais aussi pour les cas spéciaux. </a:t>
            </a:r>
            <a:endParaRPr lang="fr-FR" sz="2400" dirty="0" smtClean="0"/>
          </a:p>
          <a:p>
            <a:r>
              <a:rPr lang="fr-FR" sz="2400" dirty="0" smtClean="0"/>
              <a:t>En </a:t>
            </a:r>
            <a:r>
              <a:rPr lang="fr-FR" sz="2400" dirty="0"/>
              <a:t>fait, les formateurs voient dans l’enseignement assisté par l’IA une solution pour faire face au problème du décrochage scolaire.</a:t>
            </a:r>
            <a:endParaRPr lang="en-US" sz="2400" dirty="0"/>
          </a:p>
          <a:p>
            <a:r>
              <a:rPr lang="fr-FR" sz="2400" dirty="0"/>
              <a:t> </a:t>
            </a:r>
            <a:r>
              <a:rPr lang="fr-FR" sz="2400" dirty="0" smtClean="0"/>
              <a:t>Les </a:t>
            </a:r>
            <a:r>
              <a:rPr lang="fr-FR" sz="2400" dirty="0"/>
              <a:t>séminaires et colloques se tiennent un peu partout dans les universités dans les différentes facultés notamment dans les facultés d’ingénierie des sciences et de médecine. </a:t>
            </a:r>
            <a:endParaRPr lang="en-US" sz="2400" dirty="0"/>
          </a:p>
          <a:p>
            <a:endParaRPr lang="en-US" dirty="0"/>
          </a:p>
        </p:txBody>
      </p:sp>
      <p:pic>
        <p:nvPicPr>
          <p:cNvPr id="5"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70277" y="1563077"/>
            <a:ext cx="3640852" cy="4392246"/>
          </a:xfrm>
        </p:spPr>
      </p:pic>
    </p:spTree>
    <p:extLst>
      <p:ext uri="{BB962C8B-B14F-4D97-AF65-F5344CB8AC3E}">
        <p14:creationId xmlns:p14="http://schemas.microsoft.com/office/powerpoint/2010/main" val="5660407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446" y="461108"/>
            <a:ext cx="6432062" cy="5787291"/>
          </a:xfrm>
        </p:spPr>
        <p:txBody>
          <a:bodyPr>
            <a:normAutofit/>
          </a:bodyPr>
          <a:lstStyle/>
          <a:p>
            <a:pPr marL="0" indent="0" fontAlgn="base">
              <a:buNone/>
            </a:pPr>
            <a:r>
              <a:rPr lang="fr-FR" sz="2800" b="1" dirty="0" smtClean="0"/>
              <a:t>Conclusion: Perspectives </a:t>
            </a:r>
            <a:r>
              <a:rPr lang="fr-FR" sz="2800" b="1" dirty="0"/>
              <a:t>pour la robotique éducative  :</a:t>
            </a:r>
            <a:endParaRPr lang="en-US" sz="2800" dirty="0"/>
          </a:p>
          <a:p>
            <a:pPr marL="0" indent="0" fontAlgn="base">
              <a:buNone/>
            </a:pPr>
            <a:endParaRPr lang="en-US" dirty="0"/>
          </a:p>
          <a:p>
            <a:pPr fontAlgn="base"/>
            <a:r>
              <a:rPr lang="fr-FR" dirty="0"/>
              <a:t> </a:t>
            </a:r>
            <a:r>
              <a:rPr lang="fr-FR" sz="2400" dirty="0" smtClean="0"/>
              <a:t>L’intelligence </a:t>
            </a:r>
            <a:r>
              <a:rPr lang="fr-FR" sz="2400" dirty="0"/>
              <a:t>artificielle se retrouve dans tous les secteurs d’activité, des transports à la santé ou l’énergie, de la finance à l’administration et au commerce. </a:t>
            </a:r>
            <a:endParaRPr lang="fr-FR" sz="2400" dirty="0" smtClean="0"/>
          </a:p>
          <a:p>
            <a:pPr fontAlgn="base"/>
            <a:r>
              <a:rPr lang="fr-FR" sz="2400" dirty="0" smtClean="0"/>
              <a:t>Son </a:t>
            </a:r>
            <a:r>
              <a:rPr lang="fr-FR" sz="2400" dirty="0"/>
              <a:t>développement influence également l’organisation du travail, qui peut ainsi être facilitée (assistance à l’opérateur pour les tâches pénibles ; par exemple, automatisation des tâches répétitives).</a:t>
            </a:r>
            <a:endParaRPr lang="en-US" sz="2400" dirty="0"/>
          </a:p>
          <a:p>
            <a:endParaRPr lang="en-US" dirty="0"/>
          </a:p>
        </p:txBody>
      </p:sp>
      <p:pic>
        <p:nvPicPr>
          <p:cNvPr id="5122"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362" y="3641969"/>
            <a:ext cx="4110283" cy="25087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362" y="1298208"/>
            <a:ext cx="4043607" cy="2234346"/>
          </a:xfrm>
          <a:prstGeom prst="rect">
            <a:avLst/>
          </a:prstGeom>
        </p:spPr>
      </p:pic>
    </p:spTree>
    <p:extLst>
      <p:ext uri="{BB962C8B-B14F-4D97-AF65-F5344CB8AC3E}">
        <p14:creationId xmlns:p14="http://schemas.microsoft.com/office/powerpoint/2010/main" val="38548902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262" y="1219200"/>
            <a:ext cx="7651262" cy="5029200"/>
          </a:xfrm>
        </p:spPr>
        <p:txBody>
          <a:bodyPr>
            <a:noAutofit/>
          </a:bodyPr>
          <a:lstStyle/>
          <a:p>
            <a:r>
              <a:rPr lang="fr-FR" dirty="0"/>
              <a:t>L’intégration de plusieurs briques d’intelligence artificielle aboutit à des innovations de rupture comme le véhicule autonome. </a:t>
            </a:r>
            <a:endParaRPr lang="fr-FR" dirty="0" smtClean="0"/>
          </a:p>
          <a:p>
            <a:r>
              <a:rPr lang="fr-FR" dirty="0"/>
              <a:t>P</a:t>
            </a:r>
            <a:r>
              <a:rPr lang="fr-FR" dirty="0" smtClean="0"/>
              <a:t>our </a:t>
            </a:r>
            <a:r>
              <a:rPr lang="fr-FR" dirty="0"/>
              <a:t>des véhicules autonomes de niveau 4, c’est-à-dire capables de conduire et prendre toutes les décisions à la place du conducteur sur des portions de route de type autoroute, </a:t>
            </a:r>
            <a:r>
              <a:rPr lang="fr-FR" dirty="0" smtClean="0"/>
              <a:t>l’IA </a:t>
            </a:r>
            <a:r>
              <a:rPr lang="fr-FR" dirty="0"/>
              <a:t>permettra à la fois d’analyser des textes (panneaux de signalisation) et des images (environnement de la voiture, type de panneaux) ; de prendre des décisions en fonction de l’environnement et  du code de la route ; et de conduire à la place de l’homme. </a:t>
            </a:r>
            <a:endParaRPr lang="fr-FR" dirty="0" smtClean="0"/>
          </a:p>
          <a:p>
            <a:r>
              <a:rPr lang="fr-FR" dirty="0" smtClean="0"/>
              <a:t>Ces </a:t>
            </a:r>
            <a:r>
              <a:rPr lang="fr-FR" dirty="0"/>
              <a:t>véhicules sont actuellement au stade de prototype et devraient être commercialisés d’ici 2020.</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832" y="1336432"/>
            <a:ext cx="31819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832" y="3821723"/>
            <a:ext cx="3181900" cy="2219569"/>
          </a:xfrm>
          <a:prstGeom prst="rect">
            <a:avLst/>
          </a:prstGeom>
        </p:spPr>
      </p:pic>
    </p:spTree>
    <p:extLst>
      <p:ext uri="{BB962C8B-B14F-4D97-AF65-F5344CB8AC3E}">
        <p14:creationId xmlns:p14="http://schemas.microsoft.com/office/powerpoint/2010/main" val="848812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092" y="1224207"/>
            <a:ext cx="10375841" cy="4942131"/>
          </a:xfrm>
          <a:prstGeom prst="rect">
            <a:avLst/>
          </a:prstGeom>
        </p:spPr>
      </p:pic>
    </p:spTree>
    <p:extLst>
      <p:ext uri="{BB962C8B-B14F-4D97-AF65-F5344CB8AC3E}">
        <p14:creationId xmlns:p14="http://schemas.microsoft.com/office/powerpoint/2010/main" val="3585335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292" y="1203568"/>
            <a:ext cx="6635261" cy="4994031"/>
          </a:xfrm>
        </p:spPr>
        <p:txBody>
          <a:bodyPr>
            <a:normAutofit fontScale="92500"/>
          </a:bodyPr>
          <a:lstStyle/>
          <a:p>
            <a:r>
              <a:rPr lang="fr-FR" sz="2400" dirty="0"/>
              <a:t>La transformation numérique, et notamment les progrès de la robotique, vont inévitablement bouleverser le monde du travail, en recentrant les activités humaines sur les tâches à plus forte valeur ajoutée. </a:t>
            </a:r>
            <a:endParaRPr lang="fr-FR" sz="2400" dirty="0" smtClean="0"/>
          </a:p>
          <a:p>
            <a:r>
              <a:rPr lang="fr-FR" sz="2400" dirty="0" smtClean="0"/>
              <a:t>L'accomplissement </a:t>
            </a:r>
            <a:r>
              <a:rPr lang="fr-FR" sz="2400" dirty="0"/>
              <a:t>des tâches les plus pénibles par des robots collaboratifs entraînera aussi la création de nouveaux postes pour la conception, la maintenance et l’exploitation de ces robots intelligents. </a:t>
            </a:r>
            <a:endParaRPr lang="fr-FR" sz="2400" dirty="0" smtClean="0"/>
          </a:p>
          <a:p>
            <a:r>
              <a:rPr lang="fr-FR" sz="2400" dirty="0"/>
              <a:t>L</a:t>
            </a:r>
            <a:r>
              <a:rPr lang="fr-FR" sz="2400" dirty="0" smtClean="0"/>
              <a:t>es </a:t>
            </a:r>
            <a:r>
              <a:rPr lang="fr-FR" sz="2400" dirty="0"/>
              <a:t>entreprises qui s’en équiperont gagneront en compétitivité, et pourront développer de nouvelles compétences.</a:t>
            </a:r>
            <a:endParaRPr lang="en-US" sz="2400" dirty="0"/>
          </a:p>
          <a:p>
            <a:endParaRPr lang="en-US" dirty="0"/>
          </a:p>
        </p:txBody>
      </p:sp>
      <p:pic>
        <p:nvPicPr>
          <p:cNvPr id="4098"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693" y="1289538"/>
            <a:ext cx="4441840" cy="452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666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256044"/>
            <a:ext cx="6002215" cy="4992355"/>
          </a:xfrm>
        </p:spPr>
        <p:txBody>
          <a:bodyPr/>
          <a:lstStyle/>
          <a:p>
            <a:r>
              <a:rPr lang="fr-FR" sz="2400" dirty="0"/>
              <a:t>L’usine du futur utilise déjà des intelligences artificielles analysant l’ensemble des données de l’usine pour permettre une production plus responsable et économe en </a:t>
            </a:r>
            <a:r>
              <a:rPr lang="fr-FR" sz="2400" dirty="0" smtClean="0"/>
              <a:t>ressources.</a:t>
            </a:r>
          </a:p>
          <a:p>
            <a:r>
              <a:rPr lang="fr-FR" sz="2400" dirty="0" smtClean="0"/>
              <a:t>Conséquences </a:t>
            </a:r>
            <a:r>
              <a:rPr lang="fr-FR" sz="2400" dirty="0"/>
              <a:t>: moins de déchets et de rebus, une gestion en temps réel de la production mais aussi de la consommation en électricité et matières premières.</a:t>
            </a:r>
            <a:endParaRPr lang="en-US" sz="2400" dirty="0"/>
          </a:p>
        </p:txBody>
      </p:sp>
      <p:pic>
        <p:nvPicPr>
          <p:cNvPr id="6148" name="Picture 4"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821" y="1256044"/>
            <a:ext cx="4575086" cy="432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484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MERCI</a:t>
            </a:r>
            <a:endParaRPr lang="en-US" dirty="0"/>
          </a:p>
        </p:txBody>
      </p:sp>
      <p:pic>
        <p:nvPicPr>
          <p:cNvPr id="8194" name="Picture 2" descr="RÃ©sultat de recherche d'images pour &quot;un robot qui sourit&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76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460" y="1085222"/>
            <a:ext cx="7711326" cy="4640663"/>
          </a:xfrm>
        </p:spPr>
        <p:txBody>
          <a:bodyPr>
            <a:normAutofit fontScale="92500" lnSpcReduction="20000"/>
          </a:bodyPr>
          <a:lstStyle/>
          <a:p>
            <a:pPr marL="0" indent="0">
              <a:buNone/>
            </a:pPr>
            <a:r>
              <a:rPr lang="fr-FR" sz="2400" b="1" dirty="0"/>
              <a:t>Les technologies qui font leur chemin dans les pratiques pédagogiques au Liban, nous poussent à nous poser les questions suivantes : </a:t>
            </a:r>
            <a:endParaRPr lang="fr-FR" sz="2400" b="1" dirty="0" smtClean="0"/>
          </a:p>
          <a:p>
            <a:pPr marL="0" indent="0">
              <a:buNone/>
            </a:pPr>
            <a:endParaRPr lang="fr-FR" sz="2400" dirty="0" smtClean="0"/>
          </a:p>
          <a:p>
            <a:pPr marL="0" indent="0">
              <a:buNone/>
            </a:pPr>
            <a:endParaRPr lang="en-US" sz="2400" dirty="0"/>
          </a:p>
          <a:p>
            <a:r>
              <a:rPr lang="fr-FR" sz="2400" dirty="0" smtClean="0"/>
              <a:t>Quels </a:t>
            </a:r>
            <a:r>
              <a:rPr lang="fr-FR" sz="2400" dirty="0"/>
              <a:t>sont aujourd’hui les usages et les fonctions de l’intelligence artificielle dans l’éducation? </a:t>
            </a:r>
            <a:endParaRPr lang="fr-FR" sz="2400" dirty="0" smtClean="0"/>
          </a:p>
          <a:p>
            <a:r>
              <a:rPr lang="fr-FR" sz="2400" dirty="0" smtClean="0"/>
              <a:t>Quelle </a:t>
            </a:r>
            <a:r>
              <a:rPr lang="fr-FR" sz="2400" dirty="0"/>
              <a:t>est la place de l’IA dans l’enseignement au Liban? </a:t>
            </a:r>
            <a:endParaRPr lang="fr-FR" sz="2400" dirty="0" smtClean="0"/>
          </a:p>
          <a:p>
            <a:r>
              <a:rPr lang="fr-FR" sz="2400" dirty="0" smtClean="0"/>
              <a:t>Quelle </a:t>
            </a:r>
            <a:r>
              <a:rPr lang="fr-FR" sz="2400" dirty="0"/>
              <a:t>est la politique de l’Etat libanais, et comment les instances publiques et privées contribuent-elles au développement de l’IA dans ce secteur ? </a:t>
            </a:r>
            <a:endParaRPr lang="fr-FR" sz="2400" dirty="0" smtClean="0"/>
          </a:p>
          <a:p>
            <a:r>
              <a:rPr lang="fr-FR" sz="2400" dirty="0" smtClean="0"/>
              <a:t>Quelles </a:t>
            </a:r>
            <a:r>
              <a:rPr lang="fr-FR" sz="2400" dirty="0"/>
              <a:t>perspectives pour la robotique éducative au Liban ?</a:t>
            </a:r>
            <a:endParaRPr lang="en-US" sz="24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0954" y="1273907"/>
            <a:ext cx="3368430" cy="232898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0955" y="3688862"/>
            <a:ext cx="3430954" cy="2037023"/>
          </a:xfrm>
          <a:prstGeom prst="rect">
            <a:avLst/>
          </a:prstGeom>
        </p:spPr>
      </p:pic>
    </p:spTree>
    <p:extLst>
      <p:ext uri="{BB962C8B-B14F-4D97-AF65-F5344CB8AC3E}">
        <p14:creationId xmlns:p14="http://schemas.microsoft.com/office/powerpoint/2010/main" val="33541083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r>
              <a:rPr lang="fr-FR" sz="3100" b="1" dirty="0"/>
              <a:t>Apparition du concept « intelligence artificielle »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46112" y="1517302"/>
            <a:ext cx="7395920" cy="4731098"/>
          </a:xfrm>
        </p:spPr>
        <p:txBody>
          <a:bodyPr>
            <a:noAutofit/>
          </a:bodyPr>
          <a:lstStyle/>
          <a:p>
            <a:r>
              <a:rPr lang="fr-FR" sz="2400" dirty="0">
                <a:latin typeface="Times New Roman" panose="02020603050405020304" pitchFamily="18" charset="0"/>
                <a:cs typeface="Times New Roman" panose="02020603050405020304" pitchFamily="18" charset="0"/>
              </a:rPr>
              <a:t>Le terme «intelligence artificielle» est apparu pour la première fois dans l’article du mathématicien britannique Alan Turing (1912-1954), «</a:t>
            </a:r>
            <a:r>
              <a:rPr lang="fr-FR" sz="2400" dirty="0" err="1">
                <a:latin typeface="Times New Roman" panose="02020603050405020304" pitchFamily="18" charset="0"/>
                <a:cs typeface="Times New Roman" panose="02020603050405020304" pitchFamily="18" charset="0"/>
              </a:rPr>
              <a:t>Computing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Machinery</a:t>
            </a:r>
            <a:r>
              <a:rPr lang="fr-FR" sz="2400" dirty="0">
                <a:latin typeface="Times New Roman" panose="02020603050405020304" pitchFamily="18" charset="0"/>
                <a:cs typeface="Times New Roman" panose="02020603050405020304" pitchFamily="18" charset="0"/>
              </a:rPr>
              <a:t> and Intelligence». </a:t>
            </a:r>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C’est </a:t>
            </a:r>
            <a:r>
              <a:rPr lang="fr-FR" sz="2400" dirty="0">
                <a:latin typeface="Times New Roman" panose="02020603050405020304" pitchFamily="18" charset="0"/>
                <a:cs typeface="Times New Roman" panose="02020603050405020304" pitchFamily="18" charset="0"/>
              </a:rPr>
              <a:t>en 1956 au congrès de Dartmouth aux Etats-Unis que le lancement de la recherche sur l’IA prit son envol. </a:t>
            </a:r>
          </a:p>
          <a:p>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plus grands chercheurs sur la complexité des théories et du langage des simulations se réunirent sous la direction de John McCarthy, professeur et chercheur à </a:t>
            </a:r>
            <a:r>
              <a:rPr lang="fr-FR" sz="2400" dirty="0" err="1">
                <a:latin typeface="Times New Roman" panose="02020603050405020304" pitchFamily="18" charset="0"/>
                <a:cs typeface="Times New Roman" panose="02020603050405020304" pitchFamily="18" charset="0"/>
              </a:rPr>
              <a:t>Standford</a:t>
            </a:r>
            <a:r>
              <a:rPr lang="fr-FR" sz="2400" dirty="0">
                <a:latin typeface="Times New Roman" panose="02020603050405020304" pitchFamily="18" charset="0"/>
                <a:cs typeface="Times New Roman" panose="02020603050405020304" pitchFamily="18" charset="0"/>
              </a:rPr>
              <a:t> et de Marvin </a:t>
            </a:r>
            <a:r>
              <a:rPr lang="fr-FR" sz="2400" dirty="0" err="1">
                <a:latin typeface="Times New Roman" panose="02020603050405020304" pitchFamily="18" charset="0"/>
                <a:cs typeface="Times New Roman" panose="02020603050405020304" pitchFamily="18" charset="0"/>
              </a:rPr>
              <a:t>Minsky</a:t>
            </a:r>
            <a:r>
              <a:rPr lang="fr-FR" sz="2400" dirty="0">
                <a:latin typeface="Times New Roman" panose="02020603050405020304" pitchFamily="18" charset="0"/>
                <a:cs typeface="Times New Roman" panose="02020603050405020304" pitchFamily="18" charset="0"/>
              </a:rPr>
              <a:t> au Massachusetts Institute of </a:t>
            </a:r>
            <a:r>
              <a:rPr lang="fr-FR" sz="2400" dirty="0" err="1">
                <a:latin typeface="Times New Roman" panose="02020603050405020304" pitchFamily="18" charset="0"/>
                <a:cs typeface="Times New Roman" panose="02020603050405020304" pitchFamily="18" charset="0"/>
              </a:rPr>
              <a:t>Technology</a:t>
            </a:r>
            <a:r>
              <a:rPr lang="fr-F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646" y="1633415"/>
            <a:ext cx="3454399" cy="4353169"/>
          </a:xfrm>
          <a:prstGeom prst="rect">
            <a:avLst/>
          </a:prstGeom>
        </p:spPr>
      </p:pic>
    </p:spTree>
    <p:extLst>
      <p:ext uri="{BB962C8B-B14F-4D97-AF65-F5344CB8AC3E}">
        <p14:creationId xmlns:p14="http://schemas.microsoft.com/office/powerpoint/2010/main" val="275599581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709" y="1086338"/>
            <a:ext cx="6283567" cy="5162062"/>
          </a:xfrm>
        </p:spPr>
        <p:txBody>
          <a:bodyPr/>
          <a:lstStyle/>
          <a:p>
            <a:r>
              <a:rPr lang="fr-FR" sz="2400" dirty="0">
                <a:latin typeface="Times New Roman" panose="02020603050405020304" pitchFamily="18" charset="0"/>
                <a:cs typeface="Times New Roman" panose="02020603050405020304" pitchFamily="18" charset="0"/>
              </a:rPr>
              <a:t>Entre 1970 et 1980, l’IA va se scinder en plusieurs branches. C’est le début de la spécialisation: jeux, représentation de connaissances, apprentissages. </a:t>
            </a:r>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Dans </a:t>
            </a:r>
            <a:r>
              <a:rPr lang="fr-FR" sz="2400" dirty="0">
                <a:latin typeface="Times New Roman" panose="02020603050405020304" pitchFamily="18" charset="0"/>
                <a:cs typeface="Times New Roman" panose="02020603050405020304" pitchFamily="18" charset="0"/>
              </a:rPr>
              <a:t>les années 1980, le Japon a investi dans le développement de logiciels et de technologies. </a:t>
            </a:r>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De </a:t>
            </a:r>
            <a:r>
              <a:rPr lang="fr-FR" sz="2400" dirty="0">
                <a:latin typeface="Times New Roman" panose="02020603050405020304" pitchFamily="18" charset="0"/>
                <a:cs typeface="Times New Roman" panose="02020603050405020304" pitchFamily="18" charset="0"/>
              </a:rPr>
              <a:t>nos jours, des robots d’Asimov n’existent toujours pas mais des robots industriels, médicaux et militaires ou bien d’exploration ont vu le jour</a:t>
            </a:r>
            <a:r>
              <a:rPr lang="fr-F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584" y="1273908"/>
            <a:ext cx="4306278" cy="21742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584" y="3626338"/>
            <a:ext cx="4306278" cy="1883509"/>
          </a:xfrm>
          <a:prstGeom prst="rect">
            <a:avLst/>
          </a:prstGeom>
        </p:spPr>
      </p:pic>
    </p:spTree>
    <p:extLst>
      <p:ext uri="{BB962C8B-B14F-4D97-AF65-F5344CB8AC3E}">
        <p14:creationId xmlns:p14="http://schemas.microsoft.com/office/powerpoint/2010/main" val="356532258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1180122"/>
            <a:ext cx="6696441" cy="5189415"/>
          </a:xfrm>
        </p:spPr>
        <p:txBody>
          <a:bodyPr/>
          <a:lstStyle/>
          <a:p>
            <a:pPr marL="0" lvl="0" indent="0">
              <a:buNone/>
            </a:pPr>
            <a:r>
              <a:rPr lang="fr-FR" sz="2800" b="1" dirty="0"/>
              <a:t>Usages et fonctions de l’intelligence artificielle </a:t>
            </a:r>
            <a:r>
              <a:rPr lang="fr-FR" sz="2800" b="1" dirty="0" smtClean="0"/>
              <a:t>:</a:t>
            </a:r>
          </a:p>
          <a:p>
            <a:pPr marL="0" lvl="0" indent="0">
              <a:buNone/>
            </a:pPr>
            <a:endParaRPr lang="en-US" sz="2800" dirty="0"/>
          </a:p>
          <a:p>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L’IA s'applique à tous les secteurs: Le transport, la santé, l’énergie, l’industrie, les finances ou encore le commerce. </a:t>
            </a:r>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Le </a:t>
            </a:r>
            <a:r>
              <a:rPr lang="fr-FR" sz="2400" dirty="0">
                <a:latin typeface="Times New Roman" panose="02020603050405020304" pitchFamily="18" charset="0"/>
                <a:cs typeface="Times New Roman" panose="02020603050405020304" pitchFamily="18" charset="0"/>
              </a:rPr>
              <a:t>véhicule autonome et les compteurs intelligents utilisent des algorithmes performants pour fournir des réponses efficaces, fiables et personnalisées aux utilisateurs. </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185" y="1398954"/>
            <a:ext cx="3305907" cy="21163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185" y="3634154"/>
            <a:ext cx="3305907" cy="1914770"/>
          </a:xfrm>
          <a:prstGeom prst="rect">
            <a:avLst/>
          </a:prstGeom>
        </p:spPr>
      </p:pic>
    </p:spTree>
    <p:extLst>
      <p:ext uri="{BB962C8B-B14F-4D97-AF65-F5344CB8AC3E}">
        <p14:creationId xmlns:p14="http://schemas.microsoft.com/office/powerpoint/2010/main" val="3150536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1172308"/>
            <a:ext cx="7048134" cy="5076091"/>
          </a:xfrm>
        </p:spPr>
        <p:txBody>
          <a:bodyPr>
            <a:normAutofit/>
          </a:bodyPr>
          <a:lstStyle/>
          <a:p>
            <a:r>
              <a:rPr lang="fr-FR" sz="2400" dirty="0">
                <a:latin typeface="Times New Roman" panose="02020603050405020304" pitchFamily="18" charset="0"/>
                <a:cs typeface="Times New Roman" panose="02020603050405020304" pitchFamily="18" charset="0"/>
              </a:rPr>
              <a:t>Associant matériels et logiciels, l’IA mobilise des connaissances multidisciplinaires : l’électronique (collecte de données, réseaux de neurones), l’informatique (traitement de données, apprentissage profond), les mathématiques (modèles d'analyse des données) ou les sciences humaines et sociales, pour analyser l'impact sociétal induit par ces nouveaux </a:t>
            </a:r>
            <a:r>
              <a:rPr lang="fr-FR" sz="2400" dirty="0" smtClean="0">
                <a:latin typeface="Times New Roman" panose="02020603050405020304" pitchFamily="18" charset="0"/>
                <a:cs typeface="Times New Roman" panose="02020603050405020304" pitchFamily="18" charset="0"/>
              </a:rPr>
              <a:t>usages. </a:t>
            </a:r>
            <a:endParaRPr lang="fr-FR" sz="2400" dirty="0" smtClean="0">
              <a:latin typeface="Times New Roman" panose="02020603050405020304" pitchFamily="18" charset="0"/>
              <a:cs typeface="Times New Roman" panose="02020603050405020304" pitchFamily="18" charset="0"/>
            </a:endParaRPr>
          </a:p>
          <a:p>
            <a:pPr marL="0" indent="0">
              <a:buNone/>
            </a:pPr>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L’IA </a:t>
            </a:r>
            <a:r>
              <a:rPr lang="fr-FR" sz="2400" dirty="0">
                <a:latin typeface="Times New Roman" panose="02020603050405020304" pitchFamily="18" charset="0"/>
                <a:cs typeface="Times New Roman" panose="02020603050405020304" pitchFamily="18" charset="0"/>
              </a:rPr>
              <a:t>associe les logiciels à des composants physiques (ou «hardware ») qui peuvent être des capteurs ou des interfaces pour l’utilisateur</a:t>
            </a:r>
            <a:r>
              <a:rPr lang="fr-F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647" y="1266093"/>
            <a:ext cx="3577746" cy="251655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647" y="3916362"/>
            <a:ext cx="3577746" cy="2010441"/>
          </a:xfrm>
          <a:prstGeom prst="rect">
            <a:avLst/>
          </a:prstGeom>
        </p:spPr>
      </p:pic>
    </p:spTree>
    <p:extLst>
      <p:ext uri="{BB962C8B-B14F-4D97-AF65-F5344CB8AC3E}">
        <p14:creationId xmlns:p14="http://schemas.microsoft.com/office/powerpoint/2010/main" val="2214316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863" y="1359878"/>
            <a:ext cx="6666522" cy="4888522"/>
          </a:xfrm>
        </p:spPr>
        <p:txBody>
          <a:bodyPr/>
          <a:lstStyle/>
          <a:p>
            <a:pPr fontAlgn="base"/>
            <a:r>
              <a:rPr lang="fr-FR" b="1" dirty="0"/>
              <a:t> </a:t>
            </a:r>
            <a:r>
              <a:rPr lang="fr-FR" sz="2400" dirty="0">
                <a:latin typeface="Times New Roman" panose="02020603050405020304" pitchFamily="18" charset="0"/>
                <a:cs typeface="Times New Roman" panose="02020603050405020304" pitchFamily="18" charset="0"/>
              </a:rPr>
              <a:t>Effectivement,</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l’intelligence artificielle a pris une place non négligeable dans notre quotidien sans que nous nous en rendions vraiment compte : </a:t>
            </a:r>
            <a:endParaRPr lang="fr-FR" sz="2400" dirty="0" smtClean="0">
              <a:latin typeface="Times New Roman" panose="02020603050405020304" pitchFamily="18" charset="0"/>
              <a:cs typeface="Times New Roman" panose="02020603050405020304" pitchFamily="18" charset="0"/>
            </a:endParaRPr>
          </a:p>
          <a:p>
            <a:pPr fontAlgn="base"/>
            <a:r>
              <a:rPr lang="fr-FR" sz="2400" dirty="0" smtClean="0">
                <a:latin typeface="Times New Roman" panose="02020603050405020304" pitchFamily="18" charset="0"/>
                <a:cs typeface="Times New Roman" panose="02020603050405020304" pitchFamily="18" charset="0"/>
              </a:rPr>
              <a:t>reconnaissance </a:t>
            </a:r>
            <a:r>
              <a:rPr lang="fr-FR" sz="2400" dirty="0">
                <a:latin typeface="Times New Roman" panose="02020603050405020304" pitchFamily="18" charset="0"/>
                <a:cs typeface="Times New Roman" panose="02020603050405020304" pitchFamily="18" charset="0"/>
              </a:rPr>
              <a:t>vocale, correcteur orthographique, jeux vidéo, moteurs de recherches</a:t>
            </a:r>
            <a:r>
              <a:rPr lang="fr-FR" sz="2400" dirty="0" smtClean="0">
                <a:latin typeface="Times New Roman" panose="02020603050405020304" pitchFamily="18" charset="0"/>
                <a:cs typeface="Times New Roman" panose="02020603050405020304" pitchFamily="18" charset="0"/>
              </a:rPr>
              <a:t>, un </a:t>
            </a:r>
            <a:r>
              <a:rPr lang="fr-FR" sz="2400" dirty="0">
                <a:latin typeface="Times New Roman" panose="02020603050405020304" pitchFamily="18" charset="0"/>
                <a:cs typeface="Times New Roman" panose="02020603050405020304" pitchFamily="18" charset="0"/>
              </a:rPr>
              <a:t>robot qui danse, fait la vaisselle, ou soigne les malades, </a:t>
            </a:r>
            <a:r>
              <a:rPr lang="fr-FR" sz="2400" dirty="0" smtClean="0">
                <a:latin typeface="Times New Roman" panose="02020603050405020304" pitchFamily="18" charset="0"/>
                <a:cs typeface="Times New Roman" panose="02020603050405020304" pitchFamily="18" charset="0"/>
              </a:rPr>
              <a:t>etc</a:t>
            </a:r>
            <a:r>
              <a:rPr lang="fr-FR" sz="2400" dirty="0" smtClean="0">
                <a:latin typeface="Times New Roman" panose="02020603050405020304" pitchFamily="18" charset="0"/>
                <a:cs typeface="Times New Roman" panose="02020603050405020304" pitchFamily="18" charset="0"/>
              </a:rPr>
              <a:t>.</a:t>
            </a:r>
          </a:p>
          <a:p>
            <a:pPr marL="0" indent="0" fontAlgn="base">
              <a:buNone/>
            </a:pPr>
            <a:r>
              <a:rPr lang="fr-FR" sz="2400" dirty="0" smtClean="0">
                <a:latin typeface="Times New Roman" panose="02020603050405020304" pitchFamily="18" charset="0"/>
                <a:cs typeface="Times New Roman" panose="02020603050405020304" pitchFamily="18" charset="0"/>
              </a:rPr>
              <a:t> </a:t>
            </a:r>
            <a:endParaRPr lang="fr-FR" sz="2400" dirty="0" smtClean="0">
              <a:latin typeface="Times New Roman" panose="02020603050405020304" pitchFamily="18" charset="0"/>
              <a:cs typeface="Times New Roman" panose="02020603050405020304" pitchFamily="18" charset="0"/>
            </a:endParaRPr>
          </a:p>
          <a:p>
            <a:pPr fontAlgn="base"/>
            <a:r>
              <a:rPr lang="fr-FR" sz="2400" dirty="0" smtClean="0">
                <a:latin typeface="Times New Roman" panose="02020603050405020304" pitchFamily="18" charset="0"/>
                <a:cs typeface="Times New Roman" panose="02020603050405020304" pitchFamily="18" charset="0"/>
              </a:rPr>
              <a:t>Non </a:t>
            </a:r>
            <a:r>
              <a:rPr lang="fr-FR" sz="2400" dirty="0">
                <a:latin typeface="Times New Roman" panose="02020603050405020304" pitchFamily="18" charset="0"/>
                <a:cs typeface="Times New Roman" panose="02020603050405020304" pitchFamily="18" charset="0"/>
              </a:rPr>
              <a:t>ce n’est déjà plus vraiment de la science-fiction. Ces machines intelligentes font déjà parti de notre vie quotidienne</a:t>
            </a:r>
            <a:r>
              <a:rPr lang="fr-F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645" y="1359878"/>
            <a:ext cx="3438769" cy="22200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645" y="3705347"/>
            <a:ext cx="3519541" cy="2117115"/>
          </a:xfrm>
          <a:prstGeom prst="rect">
            <a:avLst/>
          </a:prstGeom>
        </p:spPr>
      </p:pic>
    </p:spTree>
    <p:extLst>
      <p:ext uri="{BB962C8B-B14F-4D97-AF65-F5344CB8AC3E}">
        <p14:creationId xmlns:p14="http://schemas.microsoft.com/office/powerpoint/2010/main" val="4134075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83772"/>
            <a:ext cx="7212257" cy="5464628"/>
          </a:xfrm>
        </p:spPr>
        <p:txBody>
          <a:bodyPr>
            <a:normAutofit/>
          </a:bodyPr>
          <a:lstStyle/>
          <a:p>
            <a:pPr marL="0" indent="0" fontAlgn="base">
              <a:buNone/>
            </a:pPr>
            <a:r>
              <a:rPr lang="fr-FR" b="1" dirty="0"/>
              <a:t> </a:t>
            </a:r>
            <a:endParaRPr lang="en-US" dirty="0"/>
          </a:p>
          <a:p>
            <a:pPr marL="0" lvl="0" indent="0" fontAlgn="base">
              <a:buNone/>
            </a:pPr>
            <a:r>
              <a:rPr lang="fr-FR" sz="2800" b="1" dirty="0"/>
              <a:t>Approche théorique :</a:t>
            </a:r>
            <a:endParaRPr lang="en-US" sz="2800" dirty="0"/>
          </a:p>
          <a:p>
            <a:pPr marL="0" indent="0" fontAlgn="base">
              <a:buNone/>
            </a:pPr>
            <a:r>
              <a:rPr lang="fr-FR" b="1" dirty="0"/>
              <a:t> </a:t>
            </a:r>
            <a:endParaRPr lang="en-US" dirty="0"/>
          </a:p>
          <a:p>
            <a:r>
              <a:rPr lang="fr-FR" sz="2400" dirty="0">
                <a:latin typeface="Times New Roman" panose="02020603050405020304" pitchFamily="18" charset="0"/>
                <a:cs typeface="Times New Roman" panose="02020603050405020304" pitchFamily="18" charset="0"/>
              </a:rPr>
              <a:t>. En 2014-2015, à la suite du développement rapide du « </a:t>
            </a:r>
            <a:r>
              <a:rPr lang="fr-FR" sz="2400" dirty="0" err="1">
                <a:latin typeface="Times New Roman" panose="02020603050405020304" pitchFamily="18" charset="0"/>
                <a:cs typeface="Times New Roman" panose="02020603050405020304" pitchFamily="18" charset="0"/>
              </a:rPr>
              <a:t>deep</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learning</a:t>
            </a:r>
            <a:r>
              <a:rPr lang="fr-FR" sz="2400" dirty="0">
                <a:latin typeface="Times New Roman" panose="02020603050405020304" pitchFamily="18" charset="0"/>
                <a:cs typeface="Times New Roman" panose="02020603050405020304" pitchFamily="18" charset="0"/>
              </a:rPr>
              <a:t> », et à l'encontre des penseurs </a:t>
            </a:r>
            <a:r>
              <a:rPr lang="fr-FR" sz="2400" dirty="0" err="1">
                <a:latin typeface="Times New Roman" panose="02020603050405020304" pitchFamily="18" charset="0"/>
                <a:cs typeface="Times New Roman" panose="02020603050405020304" pitchFamily="18" charset="0"/>
              </a:rPr>
              <a:t>transhumanistes</a:t>
            </a:r>
            <a:r>
              <a:rPr lang="fr-FR" sz="2400" dirty="0">
                <a:latin typeface="Times New Roman" panose="02020603050405020304" pitchFamily="18" charset="0"/>
                <a:cs typeface="Times New Roman" panose="02020603050405020304" pitchFamily="18" charset="0"/>
              </a:rPr>
              <a:t>, quelques scientifiques et membres de la communauté « high </a:t>
            </a:r>
            <a:r>
              <a:rPr lang="fr-FR" sz="2400" dirty="0" err="1">
                <a:latin typeface="Times New Roman" panose="02020603050405020304" pitchFamily="18" charset="0"/>
                <a:cs typeface="Times New Roman" panose="02020603050405020304" pitchFamily="18" charset="0"/>
              </a:rPr>
              <a:t>tech</a:t>
            </a:r>
            <a:r>
              <a:rPr lang="fr-FR" sz="2400" dirty="0">
                <a:latin typeface="Times New Roman" panose="02020603050405020304" pitchFamily="18" charset="0"/>
                <a:cs typeface="Times New Roman" panose="02020603050405020304" pitchFamily="18" charset="0"/>
              </a:rPr>
              <a:t> » craignent que l'intelligence artificielle ne vienne dépasser les performances de l'intelligence humaine. </a:t>
            </a:r>
          </a:p>
          <a:p>
            <a:r>
              <a:rPr lang="fr-FR" sz="2400" dirty="0">
                <a:latin typeface="Times New Roman" panose="02020603050405020304" pitchFamily="18" charset="0"/>
                <a:cs typeface="Times New Roman" panose="02020603050405020304" pitchFamily="18" charset="0"/>
              </a:rPr>
              <a:t>Parmi eux, l'astrophysicien britannique Stephen </a:t>
            </a:r>
            <a:r>
              <a:rPr lang="fr-FR" sz="2400" dirty="0" err="1">
                <a:latin typeface="Times New Roman" panose="02020603050405020304" pitchFamily="18" charset="0"/>
                <a:cs typeface="Times New Roman" panose="02020603050405020304" pitchFamily="18" charset="0"/>
              </a:rPr>
              <a:t>Hawking</a:t>
            </a:r>
            <a:r>
              <a:rPr lang="fr-FR" sz="2400" dirty="0">
                <a:latin typeface="Times New Roman" panose="02020603050405020304" pitchFamily="18" charset="0"/>
                <a:cs typeface="Times New Roman" panose="02020603050405020304" pitchFamily="18" charset="0"/>
              </a:rPr>
              <a:t>, le fondateur de Microsoft Bill Gates et le PDG de Tesla </a:t>
            </a:r>
            <a:r>
              <a:rPr lang="fr-FR" sz="2400" dirty="0" err="1">
                <a:latin typeface="Times New Roman" panose="02020603050405020304" pitchFamily="18" charset="0"/>
                <a:cs typeface="Times New Roman" panose="02020603050405020304" pitchFamily="18" charset="0"/>
              </a:rPr>
              <a:t>Elon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Musk</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5569" y="2391507"/>
            <a:ext cx="3618523" cy="3204307"/>
          </a:xfrm>
          <a:prstGeom prst="rect">
            <a:avLst/>
          </a:prstGeom>
        </p:spPr>
      </p:pic>
    </p:spTree>
    <p:extLst>
      <p:ext uri="{BB962C8B-B14F-4D97-AF65-F5344CB8AC3E}">
        <p14:creationId xmlns:p14="http://schemas.microsoft.com/office/powerpoint/2010/main" val="32379593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4466</TotalTime>
  <Words>869</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Times New Roman</vt:lpstr>
      <vt:lpstr>Wingdings 3</vt:lpstr>
      <vt:lpstr>Ion</vt:lpstr>
      <vt:lpstr>Robotique éducative dans les pays en voie de développement   Le rôle de l’intelligence artificielle dans le secteur  de l’éducation au Liban   Pr. May ABDALLAH Pr. Hayssam KOTOB  Université Libanaise (AARCS-ORBICOM) </vt:lpstr>
      <vt:lpstr>Introduction </vt:lpstr>
      <vt:lpstr>PowerPoint Presentation</vt:lpstr>
      <vt:lpstr>Apparition du concept « intelligence artificielle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hayssam kotob</dc:creator>
  <cp:lastModifiedBy>MayAbdallah</cp:lastModifiedBy>
  <cp:revision>76</cp:revision>
  <dcterms:created xsi:type="dcterms:W3CDTF">2019-02-11T20:09:45Z</dcterms:created>
  <dcterms:modified xsi:type="dcterms:W3CDTF">2019-02-19T20:49:51Z</dcterms:modified>
</cp:coreProperties>
</file>